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B6A197-4D12-6549-95B4-2D8C4A707C61}" v="4" dt="2025-08-11T10:41:25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2"/>
    <p:restoredTop sz="94544"/>
  </p:normalViewPr>
  <p:slideViewPr>
    <p:cSldViewPr snapToGrid="0">
      <p:cViewPr varScale="1">
        <p:scale>
          <a:sx n="105" d="100"/>
          <a:sy n="105" d="100"/>
        </p:scale>
        <p:origin x="8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EAE8C-C37B-43BC-A37D-348B0DF8C11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D2C8DC6-FE7E-417B-BFA9-56333622269E}">
      <dgm:prSet/>
      <dgm:spPr/>
      <dgm:t>
        <a:bodyPr/>
        <a:lstStyle/>
        <a:p>
          <a:r>
            <a:rPr lang="en-NG"/>
            <a:t>Favour City Ibusa, Asaba is projected to be selling for 25million per plots in the next 2 years because of the surge in demand for housing in Asaba.</a:t>
          </a:r>
          <a:endParaRPr lang="en-US"/>
        </a:p>
      </dgm:t>
    </dgm:pt>
    <dgm:pt modelId="{36C87B44-E47E-439B-9B5A-9DF6221017C9}" type="parTrans" cxnId="{E18999ED-6A40-4865-9069-785A532890AF}">
      <dgm:prSet/>
      <dgm:spPr/>
      <dgm:t>
        <a:bodyPr/>
        <a:lstStyle/>
        <a:p>
          <a:endParaRPr lang="en-US"/>
        </a:p>
      </dgm:t>
    </dgm:pt>
    <dgm:pt modelId="{00A112FB-2A6C-41A0-BFB5-CF8EEB2F0A50}" type="sibTrans" cxnId="{E18999ED-6A40-4865-9069-785A532890AF}">
      <dgm:prSet/>
      <dgm:spPr/>
      <dgm:t>
        <a:bodyPr/>
        <a:lstStyle/>
        <a:p>
          <a:endParaRPr lang="en-US"/>
        </a:p>
      </dgm:t>
    </dgm:pt>
    <dgm:pt modelId="{2DAFD98B-7685-40F9-A6FE-F2FBD1E8287A}">
      <dgm:prSet/>
      <dgm:spPr/>
      <dgm:t>
        <a:bodyPr/>
        <a:lstStyle/>
        <a:p>
          <a:r>
            <a:rPr lang="en-NG"/>
            <a:t>Asaba real estate market will continue to grow, for  now it’s not as competitive as Lagos and Abuja. Investors who jump into the new market would get a good return on investment before it becomes saturated. </a:t>
          </a:r>
          <a:endParaRPr lang="en-US"/>
        </a:p>
      </dgm:t>
    </dgm:pt>
    <dgm:pt modelId="{424C4343-EA5F-4303-A479-CC19E904A86B}" type="parTrans" cxnId="{0DA47667-1722-48B3-B1DF-FF72A906DE92}">
      <dgm:prSet/>
      <dgm:spPr/>
      <dgm:t>
        <a:bodyPr/>
        <a:lstStyle/>
        <a:p>
          <a:endParaRPr lang="en-US"/>
        </a:p>
      </dgm:t>
    </dgm:pt>
    <dgm:pt modelId="{B0348A2B-DC69-484D-891E-2681DA39AE8B}" type="sibTrans" cxnId="{0DA47667-1722-48B3-B1DF-FF72A906DE92}">
      <dgm:prSet/>
      <dgm:spPr/>
      <dgm:t>
        <a:bodyPr/>
        <a:lstStyle/>
        <a:p>
          <a:endParaRPr lang="en-US"/>
        </a:p>
      </dgm:t>
    </dgm:pt>
    <dgm:pt modelId="{3AAA303B-BC40-BE4E-A7B8-7D574F9250A8}" type="pres">
      <dgm:prSet presAssocID="{586EAE8C-C37B-43BC-A37D-348B0DF8C1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C3684B-64A9-3C4B-A395-979BBB25C3EA}" type="pres">
      <dgm:prSet presAssocID="{BD2C8DC6-FE7E-417B-BFA9-56333622269E}" presName="hierRoot1" presStyleCnt="0"/>
      <dgm:spPr/>
    </dgm:pt>
    <dgm:pt modelId="{371D9D85-4879-734B-8576-A3D6B193BC54}" type="pres">
      <dgm:prSet presAssocID="{BD2C8DC6-FE7E-417B-BFA9-56333622269E}" presName="composite" presStyleCnt="0"/>
      <dgm:spPr/>
    </dgm:pt>
    <dgm:pt modelId="{25912FF4-65F9-3645-B2B8-5DB05B138204}" type="pres">
      <dgm:prSet presAssocID="{BD2C8DC6-FE7E-417B-BFA9-56333622269E}" presName="background" presStyleLbl="node0" presStyleIdx="0" presStyleCnt="2"/>
      <dgm:spPr/>
    </dgm:pt>
    <dgm:pt modelId="{E77CA2FA-7B2B-CB4D-AAEF-FE8A7960F08A}" type="pres">
      <dgm:prSet presAssocID="{BD2C8DC6-FE7E-417B-BFA9-56333622269E}" presName="text" presStyleLbl="fgAcc0" presStyleIdx="0" presStyleCnt="2">
        <dgm:presLayoutVars>
          <dgm:chPref val="3"/>
        </dgm:presLayoutVars>
      </dgm:prSet>
      <dgm:spPr/>
    </dgm:pt>
    <dgm:pt modelId="{52A5B15D-AD7E-2D4D-AF0F-86485B802AEA}" type="pres">
      <dgm:prSet presAssocID="{BD2C8DC6-FE7E-417B-BFA9-56333622269E}" presName="hierChild2" presStyleCnt="0"/>
      <dgm:spPr/>
    </dgm:pt>
    <dgm:pt modelId="{4F3FB49C-09FA-B241-9831-7A48B3463370}" type="pres">
      <dgm:prSet presAssocID="{2DAFD98B-7685-40F9-A6FE-F2FBD1E8287A}" presName="hierRoot1" presStyleCnt="0"/>
      <dgm:spPr/>
    </dgm:pt>
    <dgm:pt modelId="{29B0F46D-92DD-B24D-A26D-0AEE1EA5C45D}" type="pres">
      <dgm:prSet presAssocID="{2DAFD98B-7685-40F9-A6FE-F2FBD1E8287A}" presName="composite" presStyleCnt="0"/>
      <dgm:spPr/>
    </dgm:pt>
    <dgm:pt modelId="{01CC9FC9-2AB3-8247-B766-7C0C6E7710E1}" type="pres">
      <dgm:prSet presAssocID="{2DAFD98B-7685-40F9-A6FE-F2FBD1E8287A}" presName="background" presStyleLbl="node0" presStyleIdx="1" presStyleCnt="2"/>
      <dgm:spPr/>
    </dgm:pt>
    <dgm:pt modelId="{68FD1555-F32C-C843-9961-254931906FD6}" type="pres">
      <dgm:prSet presAssocID="{2DAFD98B-7685-40F9-A6FE-F2FBD1E8287A}" presName="text" presStyleLbl="fgAcc0" presStyleIdx="1" presStyleCnt="2">
        <dgm:presLayoutVars>
          <dgm:chPref val="3"/>
        </dgm:presLayoutVars>
      </dgm:prSet>
      <dgm:spPr/>
    </dgm:pt>
    <dgm:pt modelId="{9CAB8F22-FEC7-A843-A65F-32AA67B659AC}" type="pres">
      <dgm:prSet presAssocID="{2DAFD98B-7685-40F9-A6FE-F2FBD1E8287A}" presName="hierChild2" presStyleCnt="0"/>
      <dgm:spPr/>
    </dgm:pt>
  </dgm:ptLst>
  <dgm:cxnLst>
    <dgm:cxn modelId="{46ECFC30-641E-D647-A7B4-43D437B67D9A}" type="presOf" srcId="{BD2C8DC6-FE7E-417B-BFA9-56333622269E}" destId="{E77CA2FA-7B2B-CB4D-AAEF-FE8A7960F08A}" srcOrd="0" destOrd="0" presId="urn:microsoft.com/office/officeart/2005/8/layout/hierarchy1"/>
    <dgm:cxn modelId="{A721AC4D-7C1E-8049-AC3B-15FE64DA844C}" type="presOf" srcId="{2DAFD98B-7685-40F9-A6FE-F2FBD1E8287A}" destId="{68FD1555-F32C-C843-9961-254931906FD6}" srcOrd="0" destOrd="0" presId="urn:microsoft.com/office/officeart/2005/8/layout/hierarchy1"/>
    <dgm:cxn modelId="{0DA47667-1722-48B3-B1DF-FF72A906DE92}" srcId="{586EAE8C-C37B-43BC-A37D-348B0DF8C116}" destId="{2DAFD98B-7685-40F9-A6FE-F2FBD1E8287A}" srcOrd="1" destOrd="0" parTransId="{424C4343-EA5F-4303-A479-CC19E904A86B}" sibTransId="{B0348A2B-DC69-484D-891E-2681DA39AE8B}"/>
    <dgm:cxn modelId="{B321F1AE-AAE8-2946-99B0-1F0BDD2E4809}" type="presOf" srcId="{586EAE8C-C37B-43BC-A37D-348B0DF8C116}" destId="{3AAA303B-BC40-BE4E-A7B8-7D574F9250A8}" srcOrd="0" destOrd="0" presId="urn:microsoft.com/office/officeart/2005/8/layout/hierarchy1"/>
    <dgm:cxn modelId="{E18999ED-6A40-4865-9069-785A532890AF}" srcId="{586EAE8C-C37B-43BC-A37D-348B0DF8C116}" destId="{BD2C8DC6-FE7E-417B-BFA9-56333622269E}" srcOrd="0" destOrd="0" parTransId="{36C87B44-E47E-439B-9B5A-9DF6221017C9}" sibTransId="{00A112FB-2A6C-41A0-BFB5-CF8EEB2F0A50}"/>
    <dgm:cxn modelId="{951EC625-D67E-8B4B-A56B-A6B11869CB34}" type="presParOf" srcId="{3AAA303B-BC40-BE4E-A7B8-7D574F9250A8}" destId="{92C3684B-64A9-3C4B-A395-979BBB25C3EA}" srcOrd="0" destOrd="0" presId="urn:microsoft.com/office/officeart/2005/8/layout/hierarchy1"/>
    <dgm:cxn modelId="{D5E1B4D2-A661-9941-9D3C-9B545FDBF679}" type="presParOf" srcId="{92C3684B-64A9-3C4B-A395-979BBB25C3EA}" destId="{371D9D85-4879-734B-8576-A3D6B193BC54}" srcOrd="0" destOrd="0" presId="urn:microsoft.com/office/officeart/2005/8/layout/hierarchy1"/>
    <dgm:cxn modelId="{7BE12720-A684-B945-99F9-8B5676EC39D4}" type="presParOf" srcId="{371D9D85-4879-734B-8576-A3D6B193BC54}" destId="{25912FF4-65F9-3645-B2B8-5DB05B138204}" srcOrd="0" destOrd="0" presId="urn:microsoft.com/office/officeart/2005/8/layout/hierarchy1"/>
    <dgm:cxn modelId="{53275528-DFFF-8842-AD42-2CEF7DB7144C}" type="presParOf" srcId="{371D9D85-4879-734B-8576-A3D6B193BC54}" destId="{E77CA2FA-7B2B-CB4D-AAEF-FE8A7960F08A}" srcOrd="1" destOrd="0" presId="urn:microsoft.com/office/officeart/2005/8/layout/hierarchy1"/>
    <dgm:cxn modelId="{9961BF96-140B-2147-88A7-758289A70F15}" type="presParOf" srcId="{92C3684B-64A9-3C4B-A395-979BBB25C3EA}" destId="{52A5B15D-AD7E-2D4D-AF0F-86485B802AEA}" srcOrd="1" destOrd="0" presId="urn:microsoft.com/office/officeart/2005/8/layout/hierarchy1"/>
    <dgm:cxn modelId="{32A0D589-B2FF-F844-B459-04C3185238BE}" type="presParOf" srcId="{3AAA303B-BC40-BE4E-A7B8-7D574F9250A8}" destId="{4F3FB49C-09FA-B241-9831-7A48B3463370}" srcOrd="1" destOrd="0" presId="urn:microsoft.com/office/officeart/2005/8/layout/hierarchy1"/>
    <dgm:cxn modelId="{AB2748CB-E24E-6548-9F05-25287A4B6284}" type="presParOf" srcId="{4F3FB49C-09FA-B241-9831-7A48B3463370}" destId="{29B0F46D-92DD-B24D-A26D-0AEE1EA5C45D}" srcOrd="0" destOrd="0" presId="urn:microsoft.com/office/officeart/2005/8/layout/hierarchy1"/>
    <dgm:cxn modelId="{2AB066F9-A189-A048-A09B-0A16AAFBCFB8}" type="presParOf" srcId="{29B0F46D-92DD-B24D-A26D-0AEE1EA5C45D}" destId="{01CC9FC9-2AB3-8247-B766-7C0C6E7710E1}" srcOrd="0" destOrd="0" presId="urn:microsoft.com/office/officeart/2005/8/layout/hierarchy1"/>
    <dgm:cxn modelId="{F5E55523-CE1D-144E-AA37-53BD032EEF8C}" type="presParOf" srcId="{29B0F46D-92DD-B24D-A26D-0AEE1EA5C45D}" destId="{68FD1555-F32C-C843-9961-254931906FD6}" srcOrd="1" destOrd="0" presId="urn:microsoft.com/office/officeart/2005/8/layout/hierarchy1"/>
    <dgm:cxn modelId="{E23E09B9-91EF-4945-AB75-25F8BC47A39A}" type="presParOf" srcId="{4F3FB49C-09FA-B241-9831-7A48B3463370}" destId="{9CAB8F22-FEC7-A843-A65F-32AA67B659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32A7F-EA8A-488C-BD1E-81C17106DAEE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720F0DA-FB56-44E1-9853-967999FA427F}">
      <dgm:prSet/>
      <dgm:spPr/>
      <dgm:t>
        <a:bodyPr/>
        <a:lstStyle/>
        <a:p>
          <a:r>
            <a:rPr lang="en-NG" dirty="0"/>
            <a:t>Company use: 400sqm</a:t>
          </a:r>
          <a:endParaRPr lang="en-US" dirty="0"/>
        </a:p>
      </dgm:t>
    </dgm:pt>
    <dgm:pt modelId="{0D629D6C-C09E-4F4D-99A3-1829142EE1D4}" type="parTrans" cxnId="{B0FD0571-390F-4665-B122-6AC720584B93}">
      <dgm:prSet/>
      <dgm:spPr/>
      <dgm:t>
        <a:bodyPr/>
        <a:lstStyle/>
        <a:p>
          <a:endParaRPr lang="en-US"/>
        </a:p>
      </dgm:t>
    </dgm:pt>
    <dgm:pt modelId="{7190913D-277E-4CFA-AE18-0A164ADC7F55}" type="sibTrans" cxnId="{B0FD0571-390F-4665-B122-6AC720584B93}">
      <dgm:prSet/>
      <dgm:spPr/>
      <dgm:t>
        <a:bodyPr/>
        <a:lstStyle/>
        <a:p>
          <a:endParaRPr lang="en-US"/>
        </a:p>
      </dgm:t>
    </dgm:pt>
    <dgm:pt modelId="{44628300-9526-42D2-9570-15AF287D8EAF}">
      <dgm:prSet/>
      <dgm:spPr/>
      <dgm:t>
        <a:bodyPr/>
        <a:lstStyle/>
        <a:p>
          <a:r>
            <a:rPr lang="en-GB" dirty="0"/>
            <a:t>C</a:t>
          </a:r>
          <a:r>
            <a:rPr lang="en-NG" dirty="0"/>
            <a:t>ommercial use: 640sqm (N10.5m Outright)</a:t>
          </a:r>
          <a:endParaRPr lang="en-US" dirty="0"/>
        </a:p>
      </dgm:t>
    </dgm:pt>
    <dgm:pt modelId="{E8A1BD26-AF08-4E64-8C20-C82C8988BF93}" type="parTrans" cxnId="{F49F3998-1C06-4657-962F-E6F9D7BD16C2}">
      <dgm:prSet/>
      <dgm:spPr/>
      <dgm:t>
        <a:bodyPr/>
        <a:lstStyle/>
        <a:p>
          <a:endParaRPr lang="en-US"/>
        </a:p>
      </dgm:t>
    </dgm:pt>
    <dgm:pt modelId="{1ED112CE-C1A2-4891-A9C5-0267C7C7DDBA}" type="sibTrans" cxnId="{F49F3998-1C06-4657-962F-E6F9D7BD16C2}">
      <dgm:prSet/>
      <dgm:spPr/>
      <dgm:t>
        <a:bodyPr/>
        <a:lstStyle/>
        <a:p>
          <a:endParaRPr lang="en-US"/>
        </a:p>
      </dgm:t>
    </dgm:pt>
    <dgm:pt modelId="{0E6AA270-6A51-4D02-9990-AD6BB8771434}">
      <dgm:prSet/>
      <dgm:spPr/>
      <dgm:t>
        <a:bodyPr/>
        <a:lstStyle/>
        <a:p>
          <a:r>
            <a:rPr lang="en-NG"/>
            <a:t>Subscribers use (Luxury Bungalow): 300sqm</a:t>
          </a:r>
          <a:endParaRPr lang="en-US"/>
        </a:p>
      </dgm:t>
    </dgm:pt>
    <dgm:pt modelId="{5A0E2313-5165-4B39-9FBF-444616ECA822}" type="parTrans" cxnId="{00B4150E-DB22-4961-B8D3-6E95DC5E5314}">
      <dgm:prSet/>
      <dgm:spPr/>
      <dgm:t>
        <a:bodyPr/>
        <a:lstStyle/>
        <a:p>
          <a:endParaRPr lang="en-US"/>
        </a:p>
      </dgm:t>
    </dgm:pt>
    <dgm:pt modelId="{3566215C-959D-458D-9B46-12E3BF327778}" type="sibTrans" cxnId="{00B4150E-DB22-4961-B8D3-6E95DC5E5314}">
      <dgm:prSet/>
      <dgm:spPr/>
      <dgm:t>
        <a:bodyPr/>
        <a:lstStyle/>
        <a:p>
          <a:endParaRPr lang="en-US"/>
        </a:p>
      </dgm:t>
    </dgm:pt>
    <dgm:pt modelId="{E6A6C166-9F18-4E8E-A023-85147B4755DA}">
      <dgm:prSet/>
      <dgm:spPr/>
      <dgm:t>
        <a:bodyPr/>
        <a:lstStyle/>
        <a:p>
          <a:r>
            <a:rPr lang="en-NG"/>
            <a:t>Subscribers Use (Luxury Deplexes and Terraces): 465sqm (50 X 100)</a:t>
          </a:r>
          <a:endParaRPr lang="en-US"/>
        </a:p>
      </dgm:t>
    </dgm:pt>
    <dgm:pt modelId="{AE60C6CB-03BD-46B0-83E4-C02AA19822E9}" type="parTrans" cxnId="{6B513788-8712-4B3E-81A4-31EF3E98EAA9}">
      <dgm:prSet/>
      <dgm:spPr/>
      <dgm:t>
        <a:bodyPr/>
        <a:lstStyle/>
        <a:p>
          <a:endParaRPr lang="en-US"/>
        </a:p>
      </dgm:t>
    </dgm:pt>
    <dgm:pt modelId="{4EE739BB-DB5F-41C5-BB2E-52A5360420C2}" type="sibTrans" cxnId="{6B513788-8712-4B3E-81A4-31EF3E98EAA9}">
      <dgm:prSet/>
      <dgm:spPr/>
      <dgm:t>
        <a:bodyPr/>
        <a:lstStyle/>
        <a:p>
          <a:endParaRPr lang="en-US"/>
        </a:p>
      </dgm:t>
    </dgm:pt>
    <dgm:pt modelId="{5689B628-1AA0-E049-A097-870B81C29497}" type="pres">
      <dgm:prSet presAssocID="{D0732A7F-EA8A-488C-BD1E-81C17106DAEE}" presName="matrix" presStyleCnt="0">
        <dgm:presLayoutVars>
          <dgm:chMax val="1"/>
          <dgm:dir/>
          <dgm:resizeHandles val="exact"/>
        </dgm:presLayoutVars>
      </dgm:prSet>
      <dgm:spPr/>
    </dgm:pt>
    <dgm:pt modelId="{A25C72E3-87A2-8B48-9AD7-5346BDE7B55D}" type="pres">
      <dgm:prSet presAssocID="{D0732A7F-EA8A-488C-BD1E-81C17106DAEE}" presName="diamond" presStyleLbl="bgShp" presStyleIdx="0" presStyleCnt="1"/>
      <dgm:spPr/>
    </dgm:pt>
    <dgm:pt modelId="{318023A1-9C1A-084A-B19D-41A3F926FBD5}" type="pres">
      <dgm:prSet presAssocID="{D0732A7F-EA8A-488C-BD1E-81C17106DAE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8A810AD-7C28-3541-A7BF-0FD7B88A6AB6}" type="pres">
      <dgm:prSet presAssocID="{D0732A7F-EA8A-488C-BD1E-81C17106DAE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C82AE36-5FA9-AB49-8200-E1705974324F}" type="pres">
      <dgm:prSet presAssocID="{D0732A7F-EA8A-488C-BD1E-81C17106DAE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5A4F286-EBF7-C94C-8138-8DC79AFAB5DF}" type="pres">
      <dgm:prSet presAssocID="{D0732A7F-EA8A-488C-BD1E-81C17106DAE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2700A00-3B06-4B41-97EF-7F387D47F656}" type="presOf" srcId="{8720F0DA-FB56-44E1-9853-967999FA427F}" destId="{318023A1-9C1A-084A-B19D-41A3F926FBD5}" srcOrd="0" destOrd="0" presId="urn:microsoft.com/office/officeart/2005/8/layout/matrix3"/>
    <dgm:cxn modelId="{CD841F01-E202-1141-8416-59C0A2E0DC90}" type="presOf" srcId="{0E6AA270-6A51-4D02-9990-AD6BB8771434}" destId="{DC82AE36-5FA9-AB49-8200-E1705974324F}" srcOrd="0" destOrd="0" presId="urn:microsoft.com/office/officeart/2005/8/layout/matrix3"/>
    <dgm:cxn modelId="{00B4150E-DB22-4961-B8D3-6E95DC5E5314}" srcId="{D0732A7F-EA8A-488C-BD1E-81C17106DAEE}" destId="{0E6AA270-6A51-4D02-9990-AD6BB8771434}" srcOrd="2" destOrd="0" parTransId="{5A0E2313-5165-4B39-9FBF-444616ECA822}" sibTransId="{3566215C-959D-458D-9B46-12E3BF327778}"/>
    <dgm:cxn modelId="{57644821-DB54-1D49-B16A-D539746394B3}" type="presOf" srcId="{D0732A7F-EA8A-488C-BD1E-81C17106DAEE}" destId="{5689B628-1AA0-E049-A097-870B81C29497}" srcOrd="0" destOrd="0" presId="urn:microsoft.com/office/officeart/2005/8/layout/matrix3"/>
    <dgm:cxn modelId="{B0FD0571-390F-4665-B122-6AC720584B93}" srcId="{D0732A7F-EA8A-488C-BD1E-81C17106DAEE}" destId="{8720F0DA-FB56-44E1-9853-967999FA427F}" srcOrd="0" destOrd="0" parTransId="{0D629D6C-C09E-4F4D-99A3-1829142EE1D4}" sibTransId="{7190913D-277E-4CFA-AE18-0A164ADC7F55}"/>
    <dgm:cxn modelId="{6B513788-8712-4B3E-81A4-31EF3E98EAA9}" srcId="{D0732A7F-EA8A-488C-BD1E-81C17106DAEE}" destId="{E6A6C166-9F18-4E8E-A023-85147B4755DA}" srcOrd="3" destOrd="0" parTransId="{AE60C6CB-03BD-46B0-83E4-C02AA19822E9}" sibTransId="{4EE739BB-DB5F-41C5-BB2E-52A5360420C2}"/>
    <dgm:cxn modelId="{F49F3998-1C06-4657-962F-E6F9D7BD16C2}" srcId="{D0732A7F-EA8A-488C-BD1E-81C17106DAEE}" destId="{44628300-9526-42D2-9570-15AF287D8EAF}" srcOrd="1" destOrd="0" parTransId="{E8A1BD26-AF08-4E64-8C20-C82C8988BF93}" sibTransId="{1ED112CE-C1A2-4891-A9C5-0267C7C7DDBA}"/>
    <dgm:cxn modelId="{6FD104CF-EBC2-3643-A90B-81F8373A9823}" type="presOf" srcId="{E6A6C166-9F18-4E8E-A023-85147B4755DA}" destId="{85A4F286-EBF7-C94C-8138-8DC79AFAB5DF}" srcOrd="0" destOrd="0" presId="urn:microsoft.com/office/officeart/2005/8/layout/matrix3"/>
    <dgm:cxn modelId="{8C64D3E0-14D8-5B4A-9BA0-ECADAA1C18B3}" type="presOf" srcId="{44628300-9526-42D2-9570-15AF287D8EAF}" destId="{78A810AD-7C28-3541-A7BF-0FD7B88A6AB6}" srcOrd="0" destOrd="0" presId="urn:microsoft.com/office/officeart/2005/8/layout/matrix3"/>
    <dgm:cxn modelId="{AFAE410F-30C8-9A44-9ED1-B26C90D52217}" type="presParOf" srcId="{5689B628-1AA0-E049-A097-870B81C29497}" destId="{A25C72E3-87A2-8B48-9AD7-5346BDE7B55D}" srcOrd="0" destOrd="0" presId="urn:microsoft.com/office/officeart/2005/8/layout/matrix3"/>
    <dgm:cxn modelId="{7511E445-789C-F846-ADA7-C5B65EC4370A}" type="presParOf" srcId="{5689B628-1AA0-E049-A097-870B81C29497}" destId="{318023A1-9C1A-084A-B19D-41A3F926FBD5}" srcOrd="1" destOrd="0" presId="urn:microsoft.com/office/officeart/2005/8/layout/matrix3"/>
    <dgm:cxn modelId="{B5CCDB41-ECCD-744C-924D-488B74BB900C}" type="presParOf" srcId="{5689B628-1AA0-E049-A097-870B81C29497}" destId="{78A810AD-7C28-3541-A7BF-0FD7B88A6AB6}" srcOrd="2" destOrd="0" presId="urn:microsoft.com/office/officeart/2005/8/layout/matrix3"/>
    <dgm:cxn modelId="{DFDA68EE-523E-234D-99A1-02C296FA14C2}" type="presParOf" srcId="{5689B628-1AA0-E049-A097-870B81C29497}" destId="{DC82AE36-5FA9-AB49-8200-E1705974324F}" srcOrd="3" destOrd="0" presId="urn:microsoft.com/office/officeart/2005/8/layout/matrix3"/>
    <dgm:cxn modelId="{9AB8E2A9-8E42-044E-9DFD-8715AF0B3F40}" type="presParOf" srcId="{5689B628-1AA0-E049-A097-870B81C29497}" destId="{85A4F286-EBF7-C94C-8138-8DC79AFAB5D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588DB4-C8AA-41AD-A589-C441169CD55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DAC3E6A-4FFF-454F-B29C-89A6EC5843B9}">
      <dgm:prSet/>
      <dgm:spPr/>
      <dgm:t>
        <a:bodyPr/>
        <a:lstStyle/>
        <a:p>
          <a:r>
            <a:rPr lang="en-NG"/>
            <a:t>Registered Survey: 500k per plot</a:t>
          </a:r>
          <a:endParaRPr lang="en-US"/>
        </a:p>
      </dgm:t>
    </dgm:pt>
    <dgm:pt modelId="{C64E2423-0596-4B7B-8264-ED62D537E730}" type="parTrans" cxnId="{F9569489-4F9A-4A7B-8FD8-91AC6981C996}">
      <dgm:prSet/>
      <dgm:spPr/>
      <dgm:t>
        <a:bodyPr/>
        <a:lstStyle/>
        <a:p>
          <a:endParaRPr lang="en-US"/>
        </a:p>
      </dgm:t>
    </dgm:pt>
    <dgm:pt modelId="{9E7AFE76-8898-41D2-B179-2FD51E95F0C8}" type="sibTrans" cxnId="{F9569489-4F9A-4A7B-8FD8-91AC6981C996}">
      <dgm:prSet/>
      <dgm:spPr/>
      <dgm:t>
        <a:bodyPr/>
        <a:lstStyle/>
        <a:p>
          <a:endParaRPr lang="en-US"/>
        </a:p>
      </dgm:t>
    </dgm:pt>
    <dgm:pt modelId="{AA16AFFC-1E73-49C4-B465-9DA43C8196CE}">
      <dgm:prSet/>
      <dgm:spPr/>
      <dgm:t>
        <a:bodyPr/>
        <a:lstStyle/>
        <a:p>
          <a:r>
            <a:rPr lang="en-NG"/>
            <a:t>DoA. (Deed of Assignment): 200k per plot</a:t>
          </a:r>
          <a:endParaRPr lang="en-US"/>
        </a:p>
      </dgm:t>
    </dgm:pt>
    <dgm:pt modelId="{E959BF3F-8AB6-49B9-A5D9-4335AC97B53F}" type="parTrans" cxnId="{4BCF70BD-ADA8-4903-9091-250DE9188561}">
      <dgm:prSet/>
      <dgm:spPr/>
      <dgm:t>
        <a:bodyPr/>
        <a:lstStyle/>
        <a:p>
          <a:endParaRPr lang="en-US"/>
        </a:p>
      </dgm:t>
    </dgm:pt>
    <dgm:pt modelId="{A26E720B-0889-4956-BDA5-E265292497FA}" type="sibTrans" cxnId="{4BCF70BD-ADA8-4903-9091-250DE9188561}">
      <dgm:prSet/>
      <dgm:spPr/>
      <dgm:t>
        <a:bodyPr/>
        <a:lstStyle/>
        <a:p>
          <a:endParaRPr lang="en-US"/>
        </a:p>
      </dgm:t>
    </dgm:pt>
    <dgm:pt modelId="{540E0A52-6D7A-4D95-8E9F-38DDBC8DDD5A}">
      <dgm:prSet/>
      <dgm:spPr/>
      <dgm:t>
        <a:bodyPr/>
        <a:lstStyle/>
        <a:p>
          <a:r>
            <a:rPr lang="en-NG"/>
            <a:t>Developmental Fee (Road, Drainage and Power): Note yet Determined.</a:t>
          </a:r>
          <a:endParaRPr lang="en-US"/>
        </a:p>
      </dgm:t>
    </dgm:pt>
    <dgm:pt modelId="{764CFADA-D2D2-4184-86E3-3066EA4C7264}" type="parTrans" cxnId="{195998E7-E0FA-405F-A9F1-09AC491A70F9}">
      <dgm:prSet/>
      <dgm:spPr/>
      <dgm:t>
        <a:bodyPr/>
        <a:lstStyle/>
        <a:p>
          <a:endParaRPr lang="en-US"/>
        </a:p>
      </dgm:t>
    </dgm:pt>
    <dgm:pt modelId="{BC7C135B-B793-4B02-B73B-91C81227C1EA}" type="sibTrans" cxnId="{195998E7-E0FA-405F-A9F1-09AC491A70F9}">
      <dgm:prSet/>
      <dgm:spPr/>
      <dgm:t>
        <a:bodyPr/>
        <a:lstStyle/>
        <a:p>
          <a:endParaRPr lang="en-US"/>
        </a:p>
      </dgm:t>
    </dgm:pt>
    <dgm:pt modelId="{89DD1706-4C16-49E8-9022-021A835C24A8}">
      <dgm:prSet/>
      <dgm:spPr/>
      <dgm:t>
        <a:bodyPr/>
        <a:lstStyle/>
        <a:p>
          <a:r>
            <a:rPr lang="en-NG"/>
            <a:t>Note: The new prices from August 1st 2025 includes Survey and DoA. </a:t>
          </a:r>
          <a:r>
            <a:rPr lang="en-GB"/>
            <a:t>T</a:t>
          </a:r>
          <a:r>
            <a:rPr lang="en-NG"/>
            <a:t>his does not include any consideration or discounted subscibers. </a:t>
          </a:r>
          <a:endParaRPr lang="en-US"/>
        </a:p>
      </dgm:t>
    </dgm:pt>
    <dgm:pt modelId="{30A4F786-2FB5-4F92-9CCB-3496B0C7ED93}" type="parTrans" cxnId="{73D7360C-BEF8-4D1A-9996-18490B0D9A3A}">
      <dgm:prSet/>
      <dgm:spPr/>
      <dgm:t>
        <a:bodyPr/>
        <a:lstStyle/>
        <a:p>
          <a:endParaRPr lang="en-US"/>
        </a:p>
      </dgm:t>
    </dgm:pt>
    <dgm:pt modelId="{B301A47E-8DAC-4CDF-8EB8-68BB38E0556E}" type="sibTrans" cxnId="{73D7360C-BEF8-4D1A-9996-18490B0D9A3A}">
      <dgm:prSet/>
      <dgm:spPr/>
      <dgm:t>
        <a:bodyPr/>
        <a:lstStyle/>
        <a:p>
          <a:endParaRPr lang="en-US"/>
        </a:p>
      </dgm:t>
    </dgm:pt>
    <dgm:pt modelId="{246A5904-6D26-604A-A1C2-31E8AFF80BA6}" type="pres">
      <dgm:prSet presAssocID="{04588DB4-C8AA-41AD-A589-C441169CD555}" presName="linear" presStyleCnt="0">
        <dgm:presLayoutVars>
          <dgm:animLvl val="lvl"/>
          <dgm:resizeHandles val="exact"/>
        </dgm:presLayoutVars>
      </dgm:prSet>
      <dgm:spPr/>
    </dgm:pt>
    <dgm:pt modelId="{420B68C8-E98F-9540-846F-48D5E56B716D}" type="pres">
      <dgm:prSet presAssocID="{CDAC3E6A-4FFF-454F-B29C-89A6EC5843B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F664D1F-B2BC-BB49-8402-5DE56855C137}" type="pres">
      <dgm:prSet presAssocID="{9E7AFE76-8898-41D2-B179-2FD51E95F0C8}" presName="spacer" presStyleCnt="0"/>
      <dgm:spPr/>
    </dgm:pt>
    <dgm:pt modelId="{FE120AF3-1C2A-1049-A993-D750273AA48B}" type="pres">
      <dgm:prSet presAssocID="{AA16AFFC-1E73-49C4-B465-9DA43C8196C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C00CF5-10A2-6D48-ACF5-E63B6243FB81}" type="pres">
      <dgm:prSet presAssocID="{A26E720B-0889-4956-BDA5-E265292497FA}" presName="spacer" presStyleCnt="0"/>
      <dgm:spPr/>
    </dgm:pt>
    <dgm:pt modelId="{EB04CC8C-DC3B-764C-B512-4B3E2EEAD655}" type="pres">
      <dgm:prSet presAssocID="{540E0A52-6D7A-4D95-8E9F-38DDBC8DDD5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91365E8-A541-654B-B146-52B3BF00CEE7}" type="pres">
      <dgm:prSet presAssocID="{BC7C135B-B793-4B02-B73B-91C81227C1EA}" presName="spacer" presStyleCnt="0"/>
      <dgm:spPr/>
    </dgm:pt>
    <dgm:pt modelId="{41EDAEC9-9C1F-4040-B2F2-16C8BD5DAB97}" type="pres">
      <dgm:prSet presAssocID="{89DD1706-4C16-49E8-9022-021A835C24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CE1E507-71DD-A64E-874E-96C136F616B3}" type="presOf" srcId="{540E0A52-6D7A-4D95-8E9F-38DDBC8DDD5A}" destId="{EB04CC8C-DC3B-764C-B512-4B3E2EEAD655}" srcOrd="0" destOrd="0" presId="urn:microsoft.com/office/officeart/2005/8/layout/vList2"/>
    <dgm:cxn modelId="{73D7360C-BEF8-4D1A-9996-18490B0D9A3A}" srcId="{04588DB4-C8AA-41AD-A589-C441169CD555}" destId="{89DD1706-4C16-49E8-9022-021A835C24A8}" srcOrd="3" destOrd="0" parTransId="{30A4F786-2FB5-4F92-9CCB-3496B0C7ED93}" sibTransId="{B301A47E-8DAC-4CDF-8EB8-68BB38E0556E}"/>
    <dgm:cxn modelId="{EADC040F-3488-174E-BEC6-AEB9752E9A12}" type="presOf" srcId="{AA16AFFC-1E73-49C4-B465-9DA43C8196CE}" destId="{FE120AF3-1C2A-1049-A993-D750273AA48B}" srcOrd="0" destOrd="0" presId="urn:microsoft.com/office/officeart/2005/8/layout/vList2"/>
    <dgm:cxn modelId="{6508A628-F20F-4647-8BAE-A147C86C8D66}" type="presOf" srcId="{89DD1706-4C16-49E8-9022-021A835C24A8}" destId="{41EDAEC9-9C1F-4040-B2F2-16C8BD5DAB97}" srcOrd="0" destOrd="0" presId="urn:microsoft.com/office/officeart/2005/8/layout/vList2"/>
    <dgm:cxn modelId="{1AEC0A75-0849-2B45-9926-BFF94613F84A}" type="presOf" srcId="{CDAC3E6A-4FFF-454F-B29C-89A6EC5843B9}" destId="{420B68C8-E98F-9540-846F-48D5E56B716D}" srcOrd="0" destOrd="0" presId="urn:microsoft.com/office/officeart/2005/8/layout/vList2"/>
    <dgm:cxn modelId="{F9569489-4F9A-4A7B-8FD8-91AC6981C996}" srcId="{04588DB4-C8AA-41AD-A589-C441169CD555}" destId="{CDAC3E6A-4FFF-454F-B29C-89A6EC5843B9}" srcOrd="0" destOrd="0" parTransId="{C64E2423-0596-4B7B-8264-ED62D537E730}" sibTransId="{9E7AFE76-8898-41D2-B179-2FD51E95F0C8}"/>
    <dgm:cxn modelId="{4BCF70BD-ADA8-4903-9091-250DE9188561}" srcId="{04588DB4-C8AA-41AD-A589-C441169CD555}" destId="{AA16AFFC-1E73-49C4-B465-9DA43C8196CE}" srcOrd="1" destOrd="0" parTransId="{E959BF3F-8AB6-49B9-A5D9-4335AC97B53F}" sibTransId="{A26E720B-0889-4956-BDA5-E265292497FA}"/>
    <dgm:cxn modelId="{195998E7-E0FA-405F-A9F1-09AC491A70F9}" srcId="{04588DB4-C8AA-41AD-A589-C441169CD555}" destId="{540E0A52-6D7A-4D95-8E9F-38DDBC8DDD5A}" srcOrd="2" destOrd="0" parTransId="{764CFADA-D2D2-4184-86E3-3066EA4C7264}" sibTransId="{BC7C135B-B793-4B02-B73B-91C81227C1EA}"/>
    <dgm:cxn modelId="{FBD18DFB-83CD-FC4A-AB89-9824D6E65584}" type="presOf" srcId="{04588DB4-C8AA-41AD-A589-C441169CD555}" destId="{246A5904-6D26-604A-A1C2-31E8AFF80BA6}" srcOrd="0" destOrd="0" presId="urn:microsoft.com/office/officeart/2005/8/layout/vList2"/>
    <dgm:cxn modelId="{B863841F-63DF-6045-9206-92E96251639F}" type="presParOf" srcId="{246A5904-6D26-604A-A1C2-31E8AFF80BA6}" destId="{420B68C8-E98F-9540-846F-48D5E56B716D}" srcOrd="0" destOrd="0" presId="urn:microsoft.com/office/officeart/2005/8/layout/vList2"/>
    <dgm:cxn modelId="{413A9338-D5E4-784D-95C3-3AC1A54A9D86}" type="presParOf" srcId="{246A5904-6D26-604A-A1C2-31E8AFF80BA6}" destId="{1F664D1F-B2BC-BB49-8402-5DE56855C137}" srcOrd="1" destOrd="0" presId="urn:microsoft.com/office/officeart/2005/8/layout/vList2"/>
    <dgm:cxn modelId="{D21020E8-68CD-1242-97FE-166A7AA55AAB}" type="presParOf" srcId="{246A5904-6D26-604A-A1C2-31E8AFF80BA6}" destId="{FE120AF3-1C2A-1049-A993-D750273AA48B}" srcOrd="2" destOrd="0" presId="urn:microsoft.com/office/officeart/2005/8/layout/vList2"/>
    <dgm:cxn modelId="{14C57003-3079-E64B-851A-1BC3B580D253}" type="presParOf" srcId="{246A5904-6D26-604A-A1C2-31E8AFF80BA6}" destId="{85C00CF5-10A2-6D48-ACF5-E63B6243FB81}" srcOrd="3" destOrd="0" presId="urn:microsoft.com/office/officeart/2005/8/layout/vList2"/>
    <dgm:cxn modelId="{6C3299F6-5F51-8043-A995-ABD0E26A16F5}" type="presParOf" srcId="{246A5904-6D26-604A-A1C2-31E8AFF80BA6}" destId="{EB04CC8C-DC3B-764C-B512-4B3E2EEAD655}" srcOrd="4" destOrd="0" presId="urn:microsoft.com/office/officeart/2005/8/layout/vList2"/>
    <dgm:cxn modelId="{49AD8F37-BFCE-6B43-9685-DDB320059C7D}" type="presParOf" srcId="{246A5904-6D26-604A-A1C2-31E8AFF80BA6}" destId="{891365E8-A541-654B-B146-52B3BF00CEE7}" srcOrd="5" destOrd="0" presId="urn:microsoft.com/office/officeart/2005/8/layout/vList2"/>
    <dgm:cxn modelId="{743C5A29-BAD5-2848-B83D-761D252BC4A7}" type="presParOf" srcId="{246A5904-6D26-604A-A1C2-31E8AFF80BA6}" destId="{41EDAEC9-9C1F-4040-B2F2-16C8BD5DAB9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12FF4-65F9-3645-B2B8-5DB05B138204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CA2FA-7B2B-CB4D-AAEF-FE8A7960F08A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2300" kern="1200"/>
            <a:t>Favour City Ibusa, Asaba is projected to be selling for 25million per plots in the next 2 years because of the surge in demand for housing in Asaba.</a:t>
          </a:r>
          <a:endParaRPr lang="en-US" sz="2300" kern="1200"/>
        </a:p>
      </dsp:txBody>
      <dsp:txXfrm>
        <a:off x="696297" y="538547"/>
        <a:ext cx="4171627" cy="2590157"/>
      </dsp:txXfrm>
    </dsp:sp>
    <dsp:sp modelId="{01CC9FC9-2AB3-8247-B766-7C0C6E7710E1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D1555-F32C-C843-9961-254931906FD6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2300" kern="1200"/>
            <a:t>Asaba real estate market will continue to grow, for  now it’s not as competitive as Lagos and Abuja. Investors who jump into the new market would get a good return on investment before it becomes saturated. </a:t>
          </a:r>
          <a:endParaRPr lang="en-US" sz="2300" kern="1200"/>
        </a:p>
      </dsp:txBody>
      <dsp:txXfrm>
        <a:off x="5991936" y="538547"/>
        <a:ext cx="4171627" cy="259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C72E3-87A2-8B48-9AD7-5346BDE7B55D}">
      <dsp:nvSpPr>
        <dsp:cNvPr id="0" name=""/>
        <dsp:cNvSpPr/>
      </dsp:nvSpPr>
      <dsp:spPr>
        <a:xfrm>
          <a:off x="1072874" y="0"/>
          <a:ext cx="5530735" cy="5530735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023A1-9C1A-084A-B19D-41A3F926FBD5}">
      <dsp:nvSpPr>
        <dsp:cNvPr id="0" name=""/>
        <dsp:cNvSpPr/>
      </dsp:nvSpPr>
      <dsp:spPr>
        <a:xfrm>
          <a:off x="1598294" y="525419"/>
          <a:ext cx="2156986" cy="21569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2100" kern="1200" dirty="0"/>
            <a:t>Company use: 400sqm</a:t>
          </a:r>
          <a:endParaRPr lang="en-US" sz="2100" kern="1200" dirty="0"/>
        </a:p>
      </dsp:txBody>
      <dsp:txXfrm>
        <a:off x="1703589" y="630714"/>
        <a:ext cx="1946396" cy="1946396"/>
      </dsp:txXfrm>
    </dsp:sp>
    <dsp:sp modelId="{78A810AD-7C28-3541-A7BF-0FD7B88A6AB6}">
      <dsp:nvSpPr>
        <dsp:cNvPr id="0" name=""/>
        <dsp:cNvSpPr/>
      </dsp:nvSpPr>
      <dsp:spPr>
        <a:xfrm>
          <a:off x="3921203" y="525419"/>
          <a:ext cx="2156986" cy="2156986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</a:t>
          </a:r>
          <a:r>
            <a:rPr lang="en-NG" sz="2100" kern="1200" dirty="0"/>
            <a:t>ommercial use: 640sqm (N10.5m Outright)</a:t>
          </a:r>
          <a:endParaRPr lang="en-US" sz="2100" kern="1200" dirty="0"/>
        </a:p>
      </dsp:txBody>
      <dsp:txXfrm>
        <a:off x="4026498" y="630714"/>
        <a:ext cx="1946396" cy="1946396"/>
      </dsp:txXfrm>
    </dsp:sp>
    <dsp:sp modelId="{DC82AE36-5FA9-AB49-8200-E1705974324F}">
      <dsp:nvSpPr>
        <dsp:cNvPr id="0" name=""/>
        <dsp:cNvSpPr/>
      </dsp:nvSpPr>
      <dsp:spPr>
        <a:xfrm>
          <a:off x="1598294" y="2848328"/>
          <a:ext cx="2156986" cy="2156986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2100" kern="1200"/>
            <a:t>Subscribers use (Luxury Bungalow): 300sqm</a:t>
          </a:r>
          <a:endParaRPr lang="en-US" sz="2100" kern="1200"/>
        </a:p>
      </dsp:txBody>
      <dsp:txXfrm>
        <a:off x="1703589" y="2953623"/>
        <a:ext cx="1946396" cy="1946396"/>
      </dsp:txXfrm>
    </dsp:sp>
    <dsp:sp modelId="{85A4F286-EBF7-C94C-8138-8DC79AFAB5DF}">
      <dsp:nvSpPr>
        <dsp:cNvPr id="0" name=""/>
        <dsp:cNvSpPr/>
      </dsp:nvSpPr>
      <dsp:spPr>
        <a:xfrm>
          <a:off x="3921203" y="2848328"/>
          <a:ext cx="2156986" cy="2156986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2100" kern="1200"/>
            <a:t>Subscribers Use (Luxury Deplexes and Terraces): 465sqm (50 X 100)</a:t>
          </a:r>
          <a:endParaRPr lang="en-US" sz="2100" kern="1200"/>
        </a:p>
      </dsp:txBody>
      <dsp:txXfrm>
        <a:off x="4026498" y="2953623"/>
        <a:ext cx="1946396" cy="1946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B68C8-E98F-9540-846F-48D5E56B716D}">
      <dsp:nvSpPr>
        <dsp:cNvPr id="0" name=""/>
        <dsp:cNvSpPr/>
      </dsp:nvSpPr>
      <dsp:spPr>
        <a:xfrm>
          <a:off x="0" y="69254"/>
          <a:ext cx="8198069" cy="15720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2800" kern="1200"/>
            <a:t>Registered Survey: 500k per plot</a:t>
          </a:r>
          <a:endParaRPr lang="en-US" sz="2800" kern="1200"/>
        </a:p>
      </dsp:txBody>
      <dsp:txXfrm>
        <a:off x="76743" y="145997"/>
        <a:ext cx="8044583" cy="1418610"/>
      </dsp:txXfrm>
    </dsp:sp>
    <dsp:sp modelId="{FE120AF3-1C2A-1049-A993-D750273AA48B}">
      <dsp:nvSpPr>
        <dsp:cNvPr id="0" name=""/>
        <dsp:cNvSpPr/>
      </dsp:nvSpPr>
      <dsp:spPr>
        <a:xfrm>
          <a:off x="0" y="1721990"/>
          <a:ext cx="8198069" cy="1572096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2800" kern="1200"/>
            <a:t>DoA. (Deed of Assignment): 200k per plot</a:t>
          </a:r>
          <a:endParaRPr lang="en-US" sz="2800" kern="1200"/>
        </a:p>
      </dsp:txBody>
      <dsp:txXfrm>
        <a:off x="76743" y="1798733"/>
        <a:ext cx="8044583" cy="1418610"/>
      </dsp:txXfrm>
    </dsp:sp>
    <dsp:sp modelId="{EB04CC8C-DC3B-764C-B512-4B3E2EEAD655}">
      <dsp:nvSpPr>
        <dsp:cNvPr id="0" name=""/>
        <dsp:cNvSpPr/>
      </dsp:nvSpPr>
      <dsp:spPr>
        <a:xfrm>
          <a:off x="0" y="3374726"/>
          <a:ext cx="8198069" cy="1572096"/>
        </a:xfrm>
        <a:prstGeom prst="roundRect">
          <a:avLst/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2800" kern="1200"/>
            <a:t>Developmental Fee (Road, Drainage and Power): Note yet Determined.</a:t>
          </a:r>
          <a:endParaRPr lang="en-US" sz="2800" kern="1200"/>
        </a:p>
      </dsp:txBody>
      <dsp:txXfrm>
        <a:off x="76743" y="3451469"/>
        <a:ext cx="8044583" cy="1418610"/>
      </dsp:txXfrm>
    </dsp:sp>
    <dsp:sp modelId="{41EDAEC9-9C1F-4040-B2F2-16C8BD5DAB97}">
      <dsp:nvSpPr>
        <dsp:cNvPr id="0" name=""/>
        <dsp:cNvSpPr/>
      </dsp:nvSpPr>
      <dsp:spPr>
        <a:xfrm>
          <a:off x="0" y="5027462"/>
          <a:ext cx="8198069" cy="1572096"/>
        </a:xfrm>
        <a:prstGeom prst="round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2800" kern="1200"/>
            <a:t>Note: The new prices from August 1st 2025 includes Survey and DoA. </a:t>
          </a:r>
          <a:r>
            <a:rPr lang="en-GB" sz="2800" kern="1200"/>
            <a:t>T</a:t>
          </a:r>
          <a:r>
            <a:rPr lang="en-NG" sz="2800" kern="1200"/>
            <a:t>his does not include any consideration or discounted subscibers. </a:t>
          </a:r>
          <a:endParaRPr lang="en-US" sz="2800" kern="1200"/>
        </a:p>
      </dsp:txBody>
      <dsp:txXfrm>
        <a:off x="76743" y="5104205"/>
        <a:ext cx="8044583" cy="141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76A9-23E1-03EB-4400-A0667B5E3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D46D7-FC6F-BD4A-DC62-E95C58912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7DD2B-EABC-0D32-FF38-76E51FF3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A7B2-AF8E-0046-B80C-9E69EE4DD868}" type="datetimeFigureOut">
              <a:rPr lang="en-NG" smtClean="0"/>
              <a:t>11/08/2025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9DBBB-3DD4-5BB3-507C-00D012F4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79C1E-5D5C-46F2-D406-CEC56B321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225A-FA6E-1944-8FFF-78899298D92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72635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E5479-5126-8616-B00C-74F309EA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8940E-BFF4-01AD-E7CE-3F9FAD50F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5E02C-8183-415E-BC34-D30D03BF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A7B2-AF8E-0046-B80C-9E69EE4DD868}" type="datetimeFigureOut">
              <a:rPr lang="en-NG" smtClean="0"/>
              <a:t>11/08/2025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73D1F-EA11-B05F-C8DD-D9134DD7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EB1C9-C7D9-029F-E022-9D6DF73C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225A-FA6E-1944-8FFF-78899298D92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89297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CC604E-B945-E46D-FAD5-1F1B7363A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C69C25-7E0D-71AB-D0F2-3B51124D8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9F309-C2E5-F5CF-02D0-BB17C7A1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A7B2-AF8E-0046-B80C-9E69EE4DD868}" type="datetimeFigureOut">
              <a:rPr lang="en-NG" smtClean="0"/>
              <a:t>11/08/2025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CB830-F837-A67D-AA05-215EF931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99E30-187C-F8CA-669F-E8B92B4C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225A-FA6E-1944-8FFF-78899298D92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91877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0031-BADB-6EF9-1509-90F12918A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E4C2C-8FD8-6C79-7AC2-0C42ABEAF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05A0C-688B-3A71-3093-7764C768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A7B2-AF8E-0046-B80C-9E69EE4DD868}" type="datetimeFigureOut">
              <a:rPr lang="en-NG" smtClean="0"/>
              <a:t>11/08/2025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FA72B-92D5-8773-520D-42616F26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D2D67-C827-D87C-4092-8466FC00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225A-FA6E-1944-8FFF-78899298D92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25055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A6DE6-9B37-7DF6-F1D7-2BA6F9E5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46550-184B-9A87-DF46-5CCAA895F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D12F4-375A-E8B2-7373-EE56756B4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A7B2-AF8E-0046-B80C-9E69EE4DD868}" type="datetimeFigureOut">
              <a:rPr lang="en-NG" smtClean="0"/>
              <a:t>11/08/2025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2BE59-63A7-2271-60CA-EE5E4636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87E0A-2DE6-6171-1152-BC93FE5B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225A-FA6E-1944-8FFF-78899298D92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95186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452F2-BBB5-5316-E4BD-7A32AEA6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A39A2-D7C6-6347-B77A-366601E19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BDA00-C8C0-867A-D703-9542CA81D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0C2F4-A96D-48A0-CCD7-B1CEFBA12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A7B2-AF8E-0046-B80C-9E69EE4DD868}" type="datetimeFigureOut">
              <a:rPr lang="en-NG" smtClean="0"/>
              <a:t>11/08/2025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64237-B8CE-A578-B95C-0484454C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2F78E-CB01-64B3-78B1-614AA9EE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225A-FA6E-1944-8FFF-78899298D92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19205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1829-02D2-6BFB-DED9-56DF3405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18784-89DA-DA70-AA7D-E14AC4E1B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7865C-CED5-3938-DD08-83C317FE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A6A2BA-3B02-F0E2-6BDF-66D221175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8998A-D355-147D-7BA0-53675C5CC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8D75B1-42D2-408F-876A-6BAD8BBB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A7B2-AF8E-0046-B80C-9E69EE4DD868}" type="datetimeFigureOut">
              <a:rPr lang="en-NG" smtClean="0"/>
              <a:t>11/08/2025</a:t>
            </a:fld>
            <a:endParaRPr lang="en-N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42F528-F92C-B3D0-F196-972387D95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0A4CEA-6DA3-C6F8-CDA4-7464BBEF2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225A-FA6E-1944-8FFF-78899298D92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06358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BD562-163B-3589-EDFE-9CF82C17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AFBBB4-D036-7AC9-8743-BBE35351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A7B2-AF8E-0046-B80C-9E69EE4DD868}" type="datetimeFigureOut">
              <a:rPr lang="en-NG" smtClean="0"/>
              <a:t>11/08/2025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A1FC6-2DF7-B2F3-AFCB-52C804CB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F0840-BCD3-A6A7-64EB-49E6EE5E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225A-FA6E-1944-8FFF-78899298D92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22307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91ED6B-423F-1312-3DD7-42E7EE2D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A7B2-AF8E-0046-B80C-9E69EE4DD868}" type="datetimeFigureOut">
              <a:rPr lang="en-NG" smtClean="0"/>
              <a:t>11/08/2025</a:t>
            </a:fld>
            <a:endParaRPr lang="en-N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51947-4E93-98EF-C20F-D5EB1220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4ED68-840C-0055-631B-5A027A8C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225A-FA6E-1944-8FFF-78899298D92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89450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07895-25D7-0125-14E9-FF0B77D7D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59E85-D3A4-62FD-2735-FDB21A6BF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9273C-AFC1-93C4-2001-2B75BE261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BF712-4F57-B9FB-6805-9770800F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A7B2-AF8E-0046-B80C-9E69EE4DD868}" type="datetimeFigureOut">
              <a:rPr lang="en-NG" smtClean="0"/>
              <a:t>11/08/2025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4869E-FD54-2D00-B803-56AA2A10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4EA19-7348-BD46-B235-DF4141B7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225A-FA6E-1944-8FFF-78899298D92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32206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D376-E627-DA3E-F160-982B4731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B2D80-4F2D-62AB-3A17-EB9152772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2F347-2DD4-4162-8A5A-D5283FC06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47BDC-3850-A84E-06AE-50055698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A7B2-AF8E-0046-B80C-9E69EE4DD868}" type="datetimeFigureOut">
              <a:rPr lang="en-NG" smtClean="0"/>
              <a:t>11/08/2025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0964B-0C07-7962-22C2-1DFFDF45C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0EBFA-73DC-176F-C5B2-A46C3A2B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D225A-FA6E-1944-8FFF-78899298D92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28692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D40A8E-F93E-AAF0-3AF7-E97E4478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FDC2E-D41C-E895-D8E6-BE3AE4182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50880-05C5-EFD8-7CA5-1ED87C48E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4A7B2-AF8E-0046-B80C-9E69EE4DD868}" type="datetimeFigureOut">
              <a:rPr lang="en-NG" smtClean="0"/>
              <a:t>11/08/2025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9DECD-0FE6-49DF-7B7B-CEE1C7447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83842-C2DC-C46E-0653-3E6008FCA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1D225A-FA6E-1944-8FFF-78899298D92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87314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EF61-AF1C-F947-5F0A-8E51AE37E1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G" dirty="0"/>
              <a:t>Favour City Ibusa, Asaba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91428-137E-8C17-C381-EE9C5A9EB7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G" dirty="0"/>
              <a:t>WHY YOU SHOULD INVEST</a:t>
            </a:r>
          </a:p>
        </p:txBody>
      </p:sp>
    </p:spTree>
    <p:extLst>
      <p:ext uri="{BB962C8B-B14F-4D97-AF65-F5344CB8AC3E}">
        <p14:creationId xmlns:p14="http://schemas.microsoft.com/office/powerpoint/2010/main" val="81868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F65DA-3811-BAC2-9F14-5D50ED6F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en-NG" sz="2300"/>
              <a:t>9. Neighbourhood/Location:</a:t>
            </a:r>
          </a:p>
        </p:txBody>
      </p:sp>
      <p:pic>
        <p:nvPicPr>
          <p:cNvPr id="5" name="Picture 4" descr="A building with flags and a sign&#10;&#10;AI-generated content may be incorrect.">
            <a:extLst>
              <a:ext uri="{FF2B5EF4-FFF2-40B4-BE49-F238E27FC236}">
                <a16:creationId xmlns:a16="http://schemas.microsoft.com/office/drawing/2014/main" id="{9938D51F-0E5B-412F-D649-DBFE61CAA5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425"/>
          <a:stretch>
            <a:fillRect/>
          </a:stretch>
        </p:blipFill>
        <p:spPr>
          <a:xfrm>
            <a:off x="20" y="10"/>
            <a:ext cx="12191980" cy="3310749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08EBB-00A3-DFCF-2C04-C9BC28FB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3547243"/>
            <a:ext cx="6897626" cy="2629720"/>
          </a:xfrm>
        </p:spPr>
        <p:txBody>
          <a:bodyPr anchor="ctr">
            <a:normAutofit lnSpcReduction="10000"/>
          </a:bodyPr>
          <a:lstStyle/>
          <a:p>
            <a:r>
              <a:rPr lang="en-NG" sz="2000" dirty="0"/>
              <a:t>Favour City Ibusa, Asaba is at the back of Admiralty University Asaba.</a:t>
            </a:r>
          </a:p>
          <a:p>
            <a:r>
              <a:rPr lang="en-NG" sz="2000" dirty="0"/>
              <a:t>12 minutes drive from Coker roundabout Asaba.</a:t>
            </a:r>
          </a:p>
          <a:p>
            <a:r>
              <a:rPr lang="en-NG" sz="2000" dirty="0"/>
              <a:t>In Isieke Community, Ibusa, Asaba. Delta State</a:t>
            </a:r>
          </a:p>
          <a:p>
            <a:r>
              <a:rPr lang="en-NG" sz="2000" dirty="0"/>
              <a:t>Nigerian Prisons is 5 minutes drive away. </a:t>
            </a:r>
          </a:p>
          <a:p>
            <a:r>
              <a:rPr lang="en-NG" sz="2000" dirty="0"/>
              <a:t>18 minutes drive from Delta State, Govevernment House.</a:t>
            </a:r>
          </a:p>
          <a:p>
            <a:r>
              <a:rPr lang="en-NG" sz="2000" dirty="0"/>
              <a:t>Several other estates.</a:t>
            </a:r>
          </a:p>
        </p:txBody>
      </p:sp>
    </p:spTree>
    <p:extLst>
      <p:ext uri="{BB962C8B-B14F-4D97-AF65-F5344CB8AC3E}">
        <p14:creationId xmlns:p14="http://schemas.microsoft.com/office/powerpoint/2010/main" val="268359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CBA7DC-71AA-4A09-9134-0235E824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NG">
                <a:solidFill>
                  <a:srgbClr val="FFFFFF"/>
                </a:solidFill>
              </a:rPr>
              <a:t>10. Available Plots Sizes: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95E36B-DF29-9B22-408D-E76A28BAEA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143612"/>
              </p:ext>
            </p:extLst>
          </p:nvPr>
        </p:nvGraphicFramePr>
        <p:xfrm>
          <a:off x="4512467" y="643466"/>
          <a:ext cx="7676485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0540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BB93D-BADF-0DA4-5B20-584F60F5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314903" cy="5571066"/>
          </a:xfrm>
        </p:spPr>
        <p:txBody>
          <a:bodyPr>
            <a:normAutofit/>
          </a:bodyPr>
          <a:lstStyle/>
          <a:p>
            <a:r>
              <a:rPr lang="en-NG">
                <a:solidFill>
                  <a:srgbClr val="FFFFFF"/>
                </a:solidFill>
              </a:rPr>
              <a:t>Statutory Fees: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BC2BB8-34F6-00E6-F949-6952BF15C5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868451"/>
              </p:ext>
            </p:extLst>
          </p:nvPr>
        </p:nvGraphicFramePr>
        <p:xfrm>
          <a:off x="3815255" y="189186"/>
          <a:ext cx="8198069" cy="6668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9948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136D-714D-1A5D-826F-77D30BBE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Title: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9D4AA-B805-880F-EDCF-025315BA1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G" dirty="0"/>
              <a:t>Land Receipt</a:t>
            </a:r>
          </a:p>
          <a:p>
            <a:r>
              <a:rPr lang="en-NG" dirty="0"/>
              <a:t>Survey</a:t>
            </a:r>
          </a:p>
          <a:p>
            <a:r>
              <a:rPr lang="en-NG" dirty="0"/>
              <a:t>CofO under processing</a:t>
            </a:r>
          </a:p>
        </p:txBody>
      </p:sp>
    </p:spTree>
    <p:extLst>
      <p:ext uri="{BB962C8B-B14F-4D97-AF65-F5344CB8AC3E}">
        <p14:creationId xmlns:p14="http://schemas.microsoft.com/office/powerpoint/2010/main" val="405640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20B5C-CECD-B04D-56DE-E8BE1F5B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1. BOOMING DEVELOPMENT:</a:t>
            </a:r>
          </a:p>
        </p:txBody>
      </p:sp>
      <p:pic>
        <p:nvPicPr>
          <p:cNvPr id="5" name="Content Placeholder 4" descr="A highway with a bridge over it&#10;&#10;AI-generated content may be incorrect.">
            <a:extLst>
              <a:ext uri="{FF2B5EF4-FFF2-40B4-BE49-F238E27FC236}">
                <a16:creationId xmlns:a16="http://schemas.microsoft.com/office/drawing/2014/main" id="{5D96EAF9-9F24-B8BF-EC45-A5A98519C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6096000" cy="480218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F4F222-D5F7-6A16-E53D-E8A8C7EE4E0B}"/>
              </a:ext>
            </a:extLst>
          </p:cNvPr>
          <p:cNvSpPr txBox="1"/>
          <p:nvPr/>
        </p:nvSpPr>
        <p:spPr>
          <a:xfrm>
            <a:off x="6237962" y="2054268"/>
            <a:ext cx="40834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G" sz="2800" dirty="0"/>
              <a:t>Asaba is rapidly expanding with new shopping malls, modern infrastructural projects. </a:t>
            </a:r>
            <a:r>
              <a:rPr lang="en-GB" sz="2800" dirty="0"/>
              <a:t>Y</a:t>
            </a:r>
            <a:r>
              <a:rPr lang="en-NG" sz="2800" dirty="0"/>
              <a:t>ou will be amazed at the level of development and expansion.</a:t>
            </a:r>
          </a:p>
        </p:txBody>
      </p:sp>
    </p:spTree>
    <p:extLst>
      <p:ext uri="{BB962C8B-B14F-4D97-AF65-F5344CB8AC3E}">
        <p14:creationId xmlns:p14="http://schemas.microsoft.com/office/powerpoint/2010/main" val="301682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8B318-99EC-D3B5-9ED3-BB743903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2. Political Stability: </a:t>
            </a:r>
          </a:p>
        </p:txBody>
      </p:sp>
      <p:pic>
        <p:nvPicPr>
          <p:cNvPr id="5" name="Content Placeholder 4" descr="A group of men standing outside&#10;&#10;AI-generated content may be incorrect.">
            <a:extLst>
              <a:ext uri="{FF2B5EF4-FFF2-40B4-BE49-F238E27FC236}">
                <a16:creationId xmlns:a16="http://schemas.microsoft.com/office/drawing/2014/main" id="{223D1E3D-718E-A82D-F35D-7B773AC21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" y="1825625"/>
            <a:ext cx="4499429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2CA10C-A43B-B8F2-A0BB-A74712E4EF69}"/>
              </a:ext>
            </a:extLst>
          </p:cNvPr>
          <p:cNvSpPr txBox="1"/>
          <p:nvPr/>
        </p:nvSpPr>
        <p:spPr>
          <a:xfrm>
            <a:off x="5341257" y="2090057"/>
            <a:ext cx="64443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</a:t>
            </a:r>
            <a:r>
              <a:rPr lang="en-NG" sz="2400" dirty="0"/>
              <a:t>ne of the agendas of the previous and present administration of the state is infrastructural development. </a:t>
            </a:r>
            <a:r>
              <a:rPr lang="en-GB" sz="2400" dirty="0"/>
              <a:t>T</a:t>
            </a:r>
            <a:r>
              <a:rPr lang="en-NG" sz="2400" dirty="0"/>
              <a:t>he current administration under the leadership of His Excellency Hon, Sheriff Oborevwori has continued the previous construction projects left behind by his predecessor Dr. Ifeanyi Okowa.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NG" sz="2400" dirty="0"/>
              <a:t>he political stability has increased real estate activities in the state’s capital as governmental policies aimed at improving infrastructural development in the state </a:t>
            </a:r>
          </a:p>
        </p:txBody>
      </p:sp>
    </p:spTree>
    <p:extLst>
      <p:ext uri="{BB962C8B-B14F-4D97-AF65-F5344CB8AC3E}">
        <p14:creationId xmlns:p14="http://schemas.microsoft.com/office/powerpoint/2010/main" val="250899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BB55-3073-B955-2563-8F22D94B4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3. Growing Population: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0328C-5919-F6DE-5317-E411CE9D6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NG" dirty="0"/>
              <a:t>he thriving economy in Asaba has attracted job seekers, traders and new businesses which has increased it’s population from about 149,000 in 2006 to over half a million.</a:t>
            </a:r>
          </a:p>
          <a:p>
            <a:r>
              <a:rPr lang="en-GB" dirty="0"/>
              <a:t>T</a:t>
            </a:r>
            <a:r>
              <a:rPr lang="en-NG" dirty="0"/>
              <a:t>he influx of people has led to increase competition for housing, both residential and comercial, driving up property prices.</a:t>
            </a:r>
          </a:p>
          <a:p>
            <a:r>
              <a:rPr lang="en-GB" dirty="0"/>
              <a:t>T</a:t>
            </a:r>
            <a:r>
              <a:rPr lang="en-NG" dirty="0"/>
              <a:t>he surge in demand has created a fertile environment for investors of real estate products. </a:t>
            </a:r>
          </a:p>
        </p:txBody>
      </p:sp>
    </p:spTree>
    <p:extLst>
      <p:ext uri="{BB962C8B-B14F-4D97-AF65-F5344CB8AC3E}">
        <p14:creationId xmlns:p14="http://schemas.microsoft.com/office/powerpoint/2010/main" val="244981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8412A-B382-6DE3-ACE0-9D87D71D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NG" sz="4800"/>
              <a:t>4. High return On Investment (ROI)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4C979D-81EE-F174-B40A-0EF12D8DE6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76365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89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26362-8AF9-38BE-26CC-0FABA6BF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542329"/>
          </a:xfrm>
        </p:spPr>
        <p:txBody>
          <a:bodyPr anchor="b">
            <a:normAutofit fontScale="90000"/>
          </a:bodyPr>
          <a:lstStyle/>
          <a:p>
            <a:r>
              <a:rPr lang="en-NG" sz="5400" dirty="0"/>
              <a:t>5. Availability Of Land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19CE5-C95F-C5CD-B989-FE6E8AFEF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193067"/>
            <a:ext cx="4243589" cy="4339564"/>
          </a:xfrm>
        </p:spPr>
        <p:txBody>
          <a:bodyPr>
            <a:normAutofit/>
          </a:bodyPr>
          <a:lstStyle/>
          <a:p>
            <a:r>
              <a:rPr lang="en-GB" sz="2400" dirty="0"/>
              <a:t>M</a:t>
            </a:r>
            <a:r>
              <a:rPr lang="en-NG" sz="2400" dirty="0"/>
              <a:t>any of the popular districts in Asaba has been developed shifting developments to the outskirts of the city. </a:t>
            </a:r>
          </a:p>
          <a:p>
            <a:r>
              <a:rPr lang="en-NG" sz="2400" dirty="0"/>
              <a:t>Favour City Ibusa, Asaba provides you with the opportunity to invest in the growing city of Asaba. Only 150 plots are available for sale currently. </a:t>
            </a:r>
            <a:r>
              <a:rPr lang="en-GB" sz="2400" dirty="0"/>
              <a:t>H</a:t>
            </a:r>
            <a:r>
              <a:rPr lang="en-NG" sz="2400" dirty="0"/>
              <a:t>urry before it’s sold out.</a:t>
            </a:r>
          </a:p>
        </p:txBody>
      </p:sp>
      <p:pic>
        <p:nvPicPr>
          <p:cNvPr id="5" name="Picture 4" descr="An aerial view of a green field&#10;&#10;AI-generated content may be incorrect.">
            <a:extLst>
              <a:ext uri="{FF2B5EF4-FFF2-40B4-BE49-F238E27FC236}">
                <a16:creationId xmlns:a16="http://schemas.microsoft.com/office/drawing/2014/main" id="{BD2C8AE7-C07B-8DD2-9749-395F04131A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41" r="30382" b="-1"/>
          <a:stretch>
            <a:fillRect/>
          </a:stretch>
        </p:blipFill>
        <p:spPr>
          <a:xfrm>
            <a:off x="5820229" y="10"/>
            <a:ext cx="6370248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140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6760-E92B-32FF-CF7C-B646D243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6. Rental Income: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AF834-39BC-2831-0EC1-7DAF1EBE0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NG" dirty="0"/>
              <a:t>ith the growing population and limited housing supply, rental income is relatively high. </a:t>
            </a:r>
          </a:p>
          <a:p>
            <a:r>
              <a:rPr lang="en-GB" dirty="0"/>
              <a:t>T</a:t>
            </a:r>
            <a:r>
              <a:rPr lang="en-NG" dirty="0"/>
              <a:t>his presents a lucrative for investors to invest in Favour City Ibusa and earn passive income through rental properties. </a:t>
            </a:r>
          </a:p>
        </p:txBody>
      </p:sp>
    </p:spTree>
    <p:extLst>
      <p:ext uri="{BB962C8B-B14F-4D97-AF65-F5344CB8AC3E}">
        <p14:creationId xmlns:p14="http://schemas.microsoft.com/office/powerpoint/2010/main" val="394417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dirt field with a palm tree&#10;&#10;AI-generated content may be incorrect.">
            <a:extLst>
              <a:ext uri="{FF2B5EF4-FFF2-40B4-BE49-F238E27FC236}">
                <a16:creationId xmlns:a16="http://schemas.microsoft.com/office/drawing/2014/main" id="{5F7D0788-5C61-F0E3-59C3-8CA7D6AB6E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37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DA27F-96EA-912E-1479-252F81E0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NG" sz="4000" dirty="0"/>
              <a:t>7. Land Topography: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72BD8-9356-0DF9-0913-E9AFAED0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NG" sz="2000"/>
              <a:t>Favour City Ibusa, is a table land and excellent for any kind of structure.</a:t>
            </a:r>
          </a:p>
          <a:p>
            <a:r>
              <a:rPr lang="en-NG" sz="2000"/>
              <a:t>Building in the estate will be relative affordable because the land is not water logged or marshy.</a:t>
            </a:r>
          </a:p>
        </p:txBody>
      </p:sp>
    </p:spTree>
    <p:extLst>
      <p:ext uri="{BB962C8B-B14F-4D97-AF65-F5344CB8AC3E}">
        <p14:creationId xmlns:p14="http://schemas.microsoft.com/office/powerpoint/2010/main" val="322659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uilding under construction with a pile of dirt&#10;&#10;AI-generated content may be incorrect.">
            <a:extLst>
              <a:ext uri="{FF2B5EF4-FFF2-40B4-BE49-F238E27FC236}">
                <a16:creationId xmlns:a16="http://schemas.microsoft.com/office/drawing/2014/main" id="{3A81574C-F980-8D01-7675-0728BDB762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4" r="12835" b="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F53F3-E108-D67D-6F7C-3FEA9C3B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NG" sz="4000"/>
              <a:t>8. Current Infrastructure: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97ADF-6D3B-FFFB-5443-308E767DF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NG" sz="2000"/>
              <a:t>Favour City Ibusa, is a gated estate with comtemporary design. </a:t>
            </a:r>
          </a:p>
          <a:p>
            <a:r>
              <a:rPr lang="en-NG" sz="2000"/>
              <a:t>Frontal fencing have been completed with the perimeter fencing round the whole land ongoing.</a:t>
            </a:r>
          </a:p>
        </p:txBody>
      </p:sp>
    </p:spTree>
    <p:extLst>
      <p:ext uri="{BB962C8B-B14F-4D97-AF65-F5344CB8AC3E}">
        <p14:creationId xmlns:p14="http://schemas.microsoft.com/office/powerpoint/2010/main" val="1526986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609</Words>
  <Application>Microsoft Macintosh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Favour City Ibusa, Asaba </vt:lpstr>
      <vt:lpstr>1. BOOMING DEVELOPMENT:</vt:lpstr>
      <vt:lpstr>2. Political Stability: </vt:lpstr>
      <vt:lpstr>3. Growing Population:</vt:lpstr>
      <vt:lpstr>4. High return On Investment (ROI)</vt:lpstr>
      <vt:lpstr>5. Availability Of Land</vt:lpstr>
      <vt:lpstr>6. Rental Income:</vt:lpstr>
      <vt:lpstr>7. Land Topography:</vt:lpstr>
      <vt:lpstr>8. Current Infrastructure:</vt:lpstr>
      <vt:lpstr>9. Neighbourhood/Location:</vt:lpstr>
      <vt:lpstr>10. Available Plots Sizes:</vt:lpstr>
      <vt:lpstr>Statutory Fees:</vt:lpstr>
      <vt:lpstr>Title: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Onyekachi Uchehara</dc:creator>
  <cp:lastModifiedBy>Onyekachi Uchehara</cp:lastModifiedBy>
  <cp:revision>2</cp:revision>
  <dcterms:created xsi:type="dcterms:W3CDTF">2025-08-08T13:42:52Z</dcterms:created>
  <dcterms:modified xsi:type="dcterms:W3CDTF">2025-08-11T13:23:28Z</dcterms:modified>
</cp:coreProperties>
</file>